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4" roundtripDataSignature="AMtx7mhAeDPQmyj+C/N2aKdy+57ow4ZS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customschemas.google.com/relationships/presentationmetadata" Target="metadata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인사하기!</a:t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연령별 구성비 파악</a:t>
            </a:r>
            <a:endParaRPr/>
          </a:p>
        </p:txBody>
      </p:sp>
      <p:sp>
        <p:nvSpPr>
          <p:cNvPr id="195" name="Google Shape;19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20대가 많음</a:t>
            </a:r>
            <a:endParaRPr/>
          </a:p>
        </p:txBody>
      </p:sp>
      <p:sp>
        <p:nvSpPr>
          <p:cNvPr id="213" name="Google Shape;213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비율로 파악</a:t>
            </a:r>
            <a:endParaRPr/>
          </a:p>
        </p:txBody>
      </p:sp>
      <p:sp>
        <p:nvSpPr>
          <p:cNvPr id="223" name="Google Shape;22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20대를 자세히 파악</a:t>
            </a:r>
            <a:endParaRPr/>
          </a:p>
        </p:txBody>
      </p:sp>
      <p:sp>
        <p:nvSpPr>
          <p:cNvPr id="233" name="Google Shape;233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사고 운전자 파악</a:t>
            </a:r>
            <a:endParaRPr/>
          </a:p>
        </p:txBody>
      </p:sp>
      <p:sp>
        <p:nvSpPr>
          <p:cNvPr id="242" name="Google Shape;242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20대가 많음</a:t>
            </a:r>
            <a:endParaRPr/>
          </a:p>
        </p:txBody>
      </p:sp>
      <p:sp>
        <p:nvSpPr>
          <p:cNvPr id="252" name="Google Shape;252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비율로 파악</a:t>
            </a:r>
            <a:endParaRPr/>
          </a:p>
        </p:txBody>
      </p:sp>
      <p:sp>
        <p:nvSpPr>
          <p:cNvPr id="261" name="Google Shape;261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면허 취득 기간별 분석</a:t>
            </a:r>
            <a:endParaRPr/>
          </a:p>
        </p:txBody>
      </p:sp>
      <p:sp>
        <p:nvSpPr>
          <p:cNvPr id="270" name="Google Shape;270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예상과 달게 15년 이상이 많음, 기사를 찾음</a:t>
            </a:r>
            <a:endParaRPr/>
          </a:p>
        </p:txBody>
      </p:sp>
      <p:sp>
        <p:nvSpPr>
          <p:cNvPr id="279" name="Google Shape;279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중간 정리</a:t>
            </a:r>
            <a:endParaRPr/>
          </a:p>
        </p:txBody>
      </p:sp>
      <p:sp>
        <p:nvSpPr>
          <p:cNvPr id="290" name="Google Shape;290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다양한 변수 속 AI 필요성 제시</a:t>
            </a:r>
            <a:endParaRPr/>
          </a:p>
        </p:txBody>
      </p:sp>
      <p:sp>
        <p:nvSpPr>
          <p:cNvPr id="298" name="Google Shape;298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작동방식 overview</a:t>
            </a:r>
            <a:endParaRPr/>
          </a:p>
        </p:txBody>
      </p:sp>
      <p:sp>
        <p:nvSpPr>
          <p:cNvPr id="316" name="Google Shape;316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주석 설명, 1년 미만은 그래도 초보운전이라 판단되기에 적은 점수 배점</a:t>
            </a:r>
            <a:endParaRPr/>
          </a:p>
        </p:txBody>
      </p:sp>
      <p:sp>
        <p:nvSpPr>
          <p:cNvPr id="340" name="Google Shape;340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첫 번쨰 함수 -&gt; 변수 초기화, 함수 실행</a:t>
            </a:r>
            <a:endParaRPr/>
          </a:p>
        </p:txBody>
      </p:sp>
      <p:sp>
        <p:nvSpPr>
          <p:cNvPr id="365" name="Google Shape;365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최종 결과</a:t>
            </a:r>
            <a:endParaRPr/>
          </a:p>
        </p:txBody>
      </p:sp>
      <p:sp>
        <p:nvSpPr>
          <p:cNvPr id="383" name="Google Shape;383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 출처 밝히기 !!</a:t>
            </a:r>
            <a:endParaRPr/>
          </a:p>
        </p:txBody>
      </p:sp>
      <p:sp>
        <p:nvSpPr>
          <p:cNvPr id="126" name="Google Shape;12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최종 결과</a:t>
            </a:r>
            <a:endParaRPr/>
          </a:p>
        </p:txBody>
      </p:sp>
      <p:sp>
        <p:nvSpPr>
          <p:cNvPr id="393" name="Google Shape;393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차이점 위주로</a:t>
            </a:r>
            <a:endParaRPr/>
          </a:p>
        </p:txBody>
      </p:sp>
      <p:sp>
        <p:nvSpPr>
          <p:cNvPr id="137" name="Google Shape;13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수요에 대한 설명</a:t>
            </a:r>
            <a:endParaRPr/>
          </a:p>
        </p:txBody>
      </p:sp>
      <p:sp>
        <p:nvSpPr>
          <p:cNvPr id="147" name="Google Shape;14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사고 분석 설명</a:t>
            </a:r>
            <a:endParaRPr/>
          </a:p>
        </p:txBody>
      </p:sp>
      <p:sp>
        <p:nvSpPr>
          <p:cNvPr id="177" name="Google Shape;17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24.jpg"/><Relationship Id="rId5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Relationship Id="rId4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 flipH="1">
            <a:off x="3770722" y="2375877"/>
            <a:ext cx="4854804" cy="560811"/>
          </a:xfrm>
          <a:prstGeom prst="round1Rect">
            <a:avLst>
              <a:gd fmla="val 33317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전공별 AI활용 2분반 – 기말 프로젝트 발표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32204292 모바일시스템공학과 조민혁</a:t>
            </a:r>
            <a:endParaRPr b="1" i="0" sz="1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32204502     컴퓨터공학과     차지욱</a:t>
            </a:r>
            <a:endParaRPr b="1" i="0" sz="1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3022600" y="3063795"/>
            <a:ext cx="61468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ko-KR" sz="4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공유 차량 이용자의 </a:t>
            </a:r>
            <a:endParaRPr b="0" i="1" sz="4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ko-KR" sz="4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데이터 분석 모듈</a:t>
            </a:r>
            <a:endParaRPr b="0" i="0" sz="105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카셰어링 연령별 구성비 – 코드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 제시</a:t>
            </a:r>
            <a:endParaRPr/>
          </a:p>
        </p:txBody>
      </p:sp>
      <p:pic>
        <p:nvPicPr>
          <p:cNvPr descr="텍스트, 스크린샷, 폰트, 번호이(가) 표시된 사진&#10;&#10;자동 생성된 설명" id="199" name="Google Shape;19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306" y="977153"/>
            <a:ext cx="6472985" cy="490369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0"/>
          <p:cNvSpPr txBox="1"/>
          <p:nvPr/>
        </p:nvSpPr>
        <p:spPr>
          <a:xfrm>
            <a:off x="6764291" y="790949"/>
            <a:ext cx="5893874" cy="4555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i="0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## 코드 분석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시각화하고자 하는 연령대별 열들을 선택함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사고 통계 시각화와 동일하게 막대 그래프로 시각화 진행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‘20대 ~ 50대’ 데이터와 ‘20대 초반 ~ 20대 후반‘ 두 데이터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를 시각화하기 위해 서브 플롯을 나눔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카셰어링 연령별 구성비 – 코드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1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 제시</a:t>
            </a:r>
            <a:endParaRPr/>
          </a:p>
        </p:txBody>
      </p:sp>
      <p:pic>
        <p:nvPicPr>
          <p:cNvPr descr="텍스트, 스크린샷, 폰트, 번호이(가) 표시된 사진&#10;&#10;자동 생성된 설명" id="208" name="Google Shape;20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871" y="861695"/>
            <a:ext cx="8849960" cy="378195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1"/>
          <p:cNvSpPr txBox="1"/>
          <p:nvPr/>
        </p:nvSpPr>
        <p:spPr>
          <a:xfrm>
            <a:off x="641397" y="4643648"/>
            <a:ext cx="5893874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i="0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## 코드 분석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20대 초반, 20대 후반 데이터도 이전 데이터와 동일하게 진행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subtitle을 통한 전체 그래프에 대한 제목 추가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카셰어링 연령별 구성비 – 시각화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2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 제시</a:t>
            </a:r>
            <a:endParaRPr/>
          </a:p>
        </p:txBody>
      </p:sp>
      <p:pic>
        <p:nvPicPr>
          <p:cNvPr descr="텍스트, 스크린샷, 그래프, 도표이(가) 표시된 사진&#10;&#10;자동 생성된 설명" id="217" name="Google Shape;21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412" y="1010954"/>
            <a:ext cx="5765588" cy="27631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도표, 라인이(가) 표시된 사진&#10;&#10;자동 생성된 설명" id="218" name="Google Shape;21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200" y="3939310"/>
            <a:ext cx="5951375" cy="272548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2"/>
          <p:cNvSpPr txBox="1"/>
          <p:nvPr/>
        </p:nvSpPr>
        <p:spPr>
          <a:xfrm>
            <a:off x="6728432" y="1151453"/>
            <a:ext cx="5893874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i="0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## 시각화 결과 분석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시각화 결과 20대 이용자가 압도적으로 많았음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이에 따른 20대 초반과 후반의 이용자 수를 시각화한 결과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20대 초반보다 20대 후반 이용자 수가 더 많았음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 막대 그래프 선택 이유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이전 시각화 결과와 동일하게 연도별 각 연령대를 파악하기에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막대 그래프가 가장 직관적이라고 판단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카셰어링 연령별 구성비 – 코드 및 시각화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3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 제시</a:t>
            </a:r>
            <a:endParaRPr/>
          </a:p>
        </p:txBody>
      </p:sp>
      <p:pic>
        <p:nvPicPr>
          <p:cNvPr descr="텍스트, 스크린샷, 폰트, 번호이(가) 표시된 사진&#10;&#10;자동 생성된 설명" id="227" name="Google Shape;2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817" y="861696"/>
            <a:ext cx="5724152" cy="3799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도표, 원이(가) 표시된 사진&#10;&#10;자동 생성된 설명" id="228" name="Google Shape;22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8901" y="861696"/>
            <a:ext cx="4792349" cy="404024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3"/>
          <p:cNvSpPr txBox="1"/>
          <p:nvPr/>
        </p:nvSpPr>
        <p:spPr>
          <a:xfrm>
            <a:off x="511871" y="4795147"/>
            <a:ext cx="5938697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i="0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## 코드 분석 및 시각화 결과 분석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비율로 표현해서 이용자 수를 파악하기 위해 파이 차트 이용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비율로 파악한 결과 20대가 63.5 % 의 점유율을 차지하고 있었음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카셰어링 연령별 구성비 – 코드 및 시각화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4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 제시</a:t>
            </a:r>
            <a:endParaRPr/>
          </a:p>
        </p:txBody>
      </p:sp>
      <p:pic>
        <p:nvPicPr>
          <p:cNvPr descr="텍스트, 스크린샷, 폰트, 번호이(가) 표시된 사진&#10;&#10;자동 생성된 설명" id="237" name="Google Shape;23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871" y="919822"/>
            <a:ext cx="5236688" cy="5409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도표, 폰트이(가) 표시된 사진&#10;&#10;자동 생성된 설명" id="238" name="Google Shape;23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8776" y="1093832"/>
            <a:ext cx="5683362" cy="455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카셰어링 사고 운전자 연령별 구성비 – 코드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5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 제시</a:t>
            </a:r>
            <a:endParaRPr/>
          </a:p>
        </p:txBody>
      </p:sp>
      <p:pic>
        <p:nvPicPr>
          <p:cNvPr descr="텍스트, 스크린샷, 폰트, 문서이(가) 표시된 사진&#10;&#10;자동 생성된 설명" id="246" name="Google Shape;24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871" y="941295"/>
            <a:ext cx="4621728" cy="5325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폰트이(가) 표시된 사진&#10;&#10;자동 생성된 설명" id="247" name="Google Shape;24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0172" y="941295"/>
            <a:ext cx="4776115" cy="275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5"/>
          <p:cNvSpPr txBox="1"/>
          <p:nvPr/>
        </p:nvSpPr>
        <p:spPr>
          <a:xfrm>
            <a:off x="5603824" y="3817994"/>
            <a:ext cx="5938697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i="0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## 코드 분석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이용자 수를 바탕으로 사고 운전자를 분석하기 위한 코드를 작성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20대가 가장 많았으므로 20대에 대한 데이터와, 30대 이상에 대한 데이터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를 바탕으로 데이터 가공 진행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20대 내에서도 초반&amp;후반에 대한 사고 데이터 분석을 하기 위해 코드작성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막대 그래프와 파이 차트로 그래프 그리기 진행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카셰어링 사고 운전자 연령별 구성비 – 시각화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 제시</a:t>
            </a:r>
            <a:endParaRPr/>
          </a:p>
        </p:txBody>
      </p:sp>
      <p:pic>
        <p:nvPicPr>
          <p:cNvPr descr="텍스트, 스크린샷, 도표, 그래프이(가) 표시된 사진&#10;&#10;자동 생성된 설명" id="256" name="Google Shape;25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984580"/>
            <a:ext cx="7610653" cy="373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6"/>
          <p:cNvSpPr txBox="1"/>
          <p:nvPr/>
        </p:nvSpPr>
        <p:spPr>
          <a:xfrm>
            <a:off x="6570714" y="2179796"/>
            <a:ext cx="5329980" cy="33855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i="0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## 시각화 결과 분석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막대 그래프로 시각화 결과 사고 운전자에 대한 연령별 구성이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30대 이상 운전자들보다 20대가 많은 걸 알 수 있음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또한 20대 초반과 20대 후반 내애서는 20대 초반이 사고 운전자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의 구성이 더 많았음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7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카셰어링 사고 운전자 연령별 구성비 – 시각화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 제시</a:t>
            </a:r>
            <a:endParaRPr/>
          </a:p>
        </p:txBody>
      </p:sp>
      <p:pic>
        <p:nvPicPr>
          <p:cNvPr descr="도표, 원, 스크린샷, 폰트이(가) 표시된 사진&#10;&#10;자동 생성된 설명" id="265" name="Google Shape;26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12" y="1087004"/>
            <a:ext cx="7772400" cy="359183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7"/>
          <p:cNvSpPr txBox="1"/>
          <p:nvPr/>
        </p:nvSpPr>
        <p:spPr>
          <a:xfrm>
            <a:off x="7171349" y="1293298"/>
            <a:ext cx="5329980" cy="33855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i="0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## 시각화 결과 분석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파이 차트로 비율을 시각화한 결과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20대가 전체 중 80.9%의 사고 운전자 연령 비율을 보여줌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20대 초반과 후반에서는 20대 초반이 68.3%의 비율을 가지고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있음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사고 통계별 면허 취득 기간 분석 - 코드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8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 제시</a:t>
            </a:r>
            <a:endParaRPr/>
          </a:p>
        </p:txBody>
      </p:sp>
      <p:pic>
        <p:nvPicPr>
          <p:cNvPr descr="텍스트, 스크린샷, 폰트, 번호이(가) 표시된 사진&#10;&#10;자동 생성된 설명" id="274" name="Google Shape;27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542" y="1060229"/>
            <a:ext cx="6131644" cy="439927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8"/>
          <p:cNvSpPr txBox="1"/>
          <p:nvPr/>
        </p:nvSpPr>
        <p:spPr>
          <a:xfrm>
            <a:off x="6705185" y="1158828"/>
            <a:ext cx="5329980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i="0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## 코드 분석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사고 대표 유형 중 하나인 초보 운전과의 관계를 파악하기 위해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면허 취득 경과 수에 따른 데이터를 분석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barplot()의 시각화를 통해 진행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사고 통계별 면허 취득 기간 분석 - 시각화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9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 제시</a:t>
            </a:r>
            <a:endParaRPr/>
          </a:p>
        </p:txBody>
      </p:sp>
      <p:pic>
        <p:nvPicPr>
          <p:cNvPr descr="텍스트, 그래프, 도표, 라인이(가) 표시된 사진&#10;&#10;자동 생성된 설명" id="283" name="Google Shape;28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1695"/>
            <a:ext cx="12192000" cy="322709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9"/>
          <p:cNvSpPr txBox="1"/>
          <p:nvPr/>
        </p:nvSpPr>
        <p:spPr>
          <a:xfrm>
            <a:off x="766020" y="4088789"/>
            <a:ext cx="5329980" cy="3508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i="0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## 시각화 결과 분석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예상과 다르게 15년 이상 운전자들이 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압도적으로 사고 통계가 많았음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기사를 찾아보니 위와 같은 내용이 있음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[1년 미만, 5년 미만] 운전자 들은 면허 취득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기간이 지날 수록 사고 발생 건이 감소하는 추세를 보임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폰트, 화이트, 대수학이(가) 표시된 사진&#10;&#10;자동 생성된 설명" id="285" name="Google Shape;28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6997" y="4493173"/>
            <a:ext cx="7621064" cy="139084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9"/>
          <p:cNvSpPr txBox="1"/>
          <p:nvPr/>
        </p:nvSpPr>
        <p:spPr>
          <a:xfrm>
            <a:off x="4668139" y="5780861"/>
            <a:ext cx="532998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세계일보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ko-KR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0" i="1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1" i="0" sz="1100" u="none" cap="none" strike="noStrike">
              <a:solidFill>
                <a:srgbClr val="16E1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859119" y="2153221"/>
            <a:ext cx="2737078" cy="2737078"/>
          </a:xfrm>
          <a:prstGeom prst="donut">
            <a:avLst>
              <a:gd fmla="val 1327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1162515" y="2940480"/>
            <a:ext cx="2130286" cy="1216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 </a:t>
            </a:r>
            <a:endParaRPr b="1" i="0" sz="20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/>
          <p:nvPr>
            <p:ph idx="1" type="body"/>
          </p:nvPr>
        </p:nvSpPr>
        <p:spPr>
          <a:xfrm rot="5400000">
            <a:off x="5104795" y="1326906"/>
            <a:ext cx="933684" cy="526825"/>
          </a:xfrm>
          <a:prstGeom prst="rtTriangle">
            <a:avLst/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 cap="flat" cmpd="sng" w="12700">
            <a:solidFill>
              <a:srgbClr val="00EF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5352107" y="1201278"/>
            <a:ext cx="175608" cy="466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b="1" i="0" lang="ko-KR" sz="1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</a:t>
            </a:r>
            <a:endParaRPr b="1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2"/>
          <p:cNvSpPr/>
          <p:nvPr/>
        </p:nvSpPr>
        <p:spPr>
          <a:xfrm rot="5400000">
            <a:off x="5104794" y="2698746"/>
            <a:ext cx="933684" cy="526825"/>
          </a:xfrm>
          <a:prstGeom prst="rtTriangle">
            <a:avLst/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 cap="flat" cmpd="sng" w="12700">
            <a:solidFill>
              <a:srgbClr val="00EF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5352107" y="2573103"/>
            <a:ext cx="175608" cy="466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b="1" i="0" lang="ko-KR" sz="1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</a:t>
            </a:r>
            <a:endParaRPr b="1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2"/>
          <p:cNvSpPr/>
          <p:nvPr/>
        </p:nvSpPr>
        <p:spPr>
          <a:xfrm rot="5400000">
            <a:off x="5104794" y="4181240"/>
            <a:ext cx="933684" cy="526825"/>
          </a:xfrm>
          <a:prstGeom prst="rtTriangle">
            <a:avLst/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 cap="flat" cmpd="sng" w="12700">
            <a:solidFill>
              <a:srgbClr val="00EF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5352107" y="4055603"/>
            <a:ext cx="175608" cy="466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b="1" i="0" lang="ko-KR" sz="1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endParaRPr b="1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2"/>
          <p:cNvSpPr/>
          <p:nvPr/>
        </p:nvSpPr>
        <p:spPr>
          <a:xfrm rot="5400000">
            <a:off x="5104796" y="5690507"/>
            <a:ext cx="933684" cy="526825"/>
          </a:xfrm>
          <a:prstGeom prst="rtTriangle">
            <a:avLst/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 cap="flat" cmpd="sng" w="12700">
            <a:solidFill>
              <a:srgbClr val="00EF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5352107" y="5564878"/>
            <a:ext cx="175608" cy="466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b="1" i="0" lang="ko-KR" sz="1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4.</a:t>
            </a:r>
            <a:endParaRPr b="1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7" name="Google Shape;107;p2"/>
          <p:cNvGrpSpPr/>
          <p:nvPr/>
        </p:nvGrpSpPr>
        <p:grpSpPr>
          <a:xfrm>
            <a:off x="6681709" y="1111213"/>
            <a:ext cx="3855926" cy="892447"/>
            <a:chOff x="9955683" y="6767733"/>
            <a:chExt cx="1228070" cy="535465"/>
          </a:xfrm>
        </p:grpSpPr>
        <p:sp>
          <p:nvSpPr>
            <p:cNvPr id="108" name="Google Shape;108;p2"/>
            <p:cNvSpPr/>
            <p:nvPr/>
          </p:nvSpPr>
          <p:spPr>
            <a:xfrm>
              <a:off x="9955683" y="6767733"/>
              <a:ext cx="1228070" cy="535465"/>
            </a:xfrm>
            <a:prstGeom prst="roundRect">
              <a:avLst>
                <a:gd fmla="val 15448" name="adj"/>
              </a:avLst>
            </a:prstGeom>
            <a:solidFill>
              <a:schemeClr val="lt1"/>
            </a:solidFill>
            <a:ln cap="flat" cmpd="sng" w="12700">
              <a:solidFill>
                <a:srgbClr val="64E5A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200" u="none" cap="none" strike="noStrik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### Intro ###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200" u="none" cap="none" strike="noStrik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카셰어링의 개념</a:t>
              </a:r>
              <a:endParaRPr b="1" i="0" sz="12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200" u="none" cap="none" strike="noStrik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데이터 분석으로 알아본 카셰어링 수요</a:t>
              </a:r>
              <a:endParaRPr b="1" i="0" sz="12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9955683" y="6767733"/>
              <a:ext cx="344388" cy="344388"/>
            </a:xfrm>
            <a:custGeom>
              <a:rect b="b" l="l" r="r" t="t"/>
              <a:pathLst>
                <a:path extrusionOk="0" h="344388" w="344388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64E5AD"/>
            </a:solidFill>
            <a:ln cap="flat" cmpd="sng" w="12700">
              <a:solidFill>
                <a:srgbClr val="64E5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BDD5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 rot="-3600000">
              <a:off x="9983535" y="6822464"/>
              <a:ext cx="142049" cy="87307"/>
            </a:xfrm>
            <a:custGeom>
              <a:rect b="b" l="l" r="r" t="t"/>
              <a:pathLst>
                <a:path extrusionOk="0" h="160794" w="261614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200" u="none" cap="none" strike="noStrike">
                <a:solidFill>
                  <a:srgbClr val="00BDD5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1" name="Google Shape;111;p2"/>
          <p:cNvGrpSpPr/>
          <p:nvPr/>
        </p:nvGrpSpPr>
        <p:grpSpPr>
          <a:xfrm>
            <a:off x="6663781" y="2494257"/>
            <a:ext cx="3855926" cy="892447"/>
            <a:chOff x="9949973" y="6762354"/>
            <a:chExt cx="1228070" cy="535465"/>
          </a:xfrm>
        </p:grpSpPr>
        <p:sp>
          <p:nvSpPr>
            <p:cNvPr id="112" name="Google Shape;112;p2"/>
            <p:cNvSpPr/>
            <p:nvPr/>
          </p:nvSpPr>
          <p:spPr>
            <a:xfrm>
              <a:off x="9949973" y="6762354"/>
              <a:ext cx="1228070" cy="535465"/>
            </a:xfrm>
            <a:prstGeom prst="roundRect">
              <a:avLst>
                <a:gd fmla="val 15448" name="adj"/>
              </a:avLst>
            </a:prstGeom>
            <a:solidFill>
              <a:schemeClr val="lt1"/>
            </a:solidFill>
            <a:ln cap="flat" cmpd="sng" w="12700">
              <a:solidFill>
                <a:srgbClr val="64E5A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000" u="none" cap="none" strike="noStrik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### 문제 제시 및 솔루션 ###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000" u="none" cap="none" strike="noStrik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데이터 분석으로 알아본 카셰어링의 문제점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000" u="none" cap="none" strike="noStrik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 문제를 해결 하기 위한 AI 모델 제시</a:t>
              </a:r>
              <a:endParaRPr b="1" i="0" sz="1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9955683" y="6767733"/>
              <a:ext cx="344388" cy="344388"/>
            </a:xfrm>
            <a:custGeom>
              <a:rect b="b" l="l" r="r" t="t"/>
              <a:pathLst>
                <a:path extrusionOk="0" h="344388" w="344388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64E5AD"/>
            </a:solidFill>
            <a:ln cap="flat" cmpd="sng" w="12700">
              <a:solidFill>
                <a:srgbClr val="64E5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BDD5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 rot="-3600000">
              <a:off x="9983535" y="6822464"/>
              <a:ext cx="142049" cy="87307"/>
            </a:xfrm>
            <a:custGeom>
              <a:rect b="b" l="l" r="r" t="t"/>
              <a:pathLst>
                <a:path extrusionOk="0" h="160794" w="261614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200" u="none" cap="none" strike="noStrike">
                <a:solidFill>
                  <a:srgbClr val="00BDD5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6699637" y="3997852"/>
            <a:ext cx="3855926" cy="892447"/>
            <a:chOff x="9955683" y="6767733"/>
            <a:chExt cx="1228070" cy="535465"/>
          </a:xfrm>
        </p:grpSpPr>
        <p:sp>
          <p:nvSpPr>
            <p:cNvPr id="116" name="Google Shape;116;p2"/>
            <p:cNvSpPr/>
            <p:nvPr/>
          </p:nvSpPr>
          <p:spPr>
            <a:xfrm>
              <a:off x="9955683" y="6767733"/>
              <a:ext cx="1228070" cy="535465"/>
            </a:xfrm>
            <a:prstGeom prst="roundRect">
              <a:avLst>
                <a:gd fmla="val 15448" name="adj"/>
              </a:avLst>
            </a:prstGeom>
            <a:solidFill>
              <a:schemeClr val="lt1"/>
            </a:solidFill>
            <a:ln cap="flat" cmpd="sng" w="12700">
              <a:solidFill>
                <a:srgbClr val="64E5A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200" u="none" cap="none" strike="noStrik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### 프로그램 설명 ###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200" u="none" cap="none" strike="noStrik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프로그램의 작동 방식</a:t>
              </a:r>
              <a:endParaRPr b="1" i="0" sz="12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200" u="none" cap="none" strike="noStrik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코드 설명</a:t>
              </a:r>
              <a:endParaRPr b="1" i="0" sz="12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9955683" y="6767733"/>
              <a:ext cx="344388" cy="344388"/>
            </a:xfrm>
            <a:custGeom>
              <a:rect b="b" l="l" r="r" t="t"/>
              <a:pathLst>
                <a:path extrusionOk="0" h="344388" w="344388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64E5AD"/>
            </a:solidFill>
            <a:ln cap="flat" cmpd="sng" w="12700">
              <a:solidFill>
                <a:srgbClr val="64E5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BDD5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 rot="-3600000">
              <a:off x="9983535" y="6822464"/>
              <a:ext cx="142049" cy="87307"/>
            </a:xfrm>
            <a:custGeom>
              <a:rect b="b" l="l" r="r" t="t"/>
              <a:pathLst>
                <a:path extrusionOk="0" h="160794" w="261614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200" u="none" cap="none" strike="noStrike">
                <a:solidFill>
                  <a:srgbClr val="00BDD5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9" name="Google Shape;119;p2"/>
          <p:cNvGrpSpPr/>
          <p:nvPr/>
        </p:nvGrpSpPr>
        <p:grpSpPr>
          <a:xfrm>
            <a:off x="6708599" y="5494961"/>
            <a:ext cx="3855926" cy="892447"/>
            <a:chOff x="9955683" y="6767733"/>
            <a:chExt cx="1228070" cy="535465"/>
          </a:xfrm>
        </p:grpSpPr>
        <p:sp>
          <p:nvSpPr>
            <p:cNvPr id="120" name="Google Shape;120;p2"/>
            <p:cNvSpPr/>
            <p:nvPr/>
          </p:nvSpPr>
          <p:spPr>
            <a:xfrm>
              <a:off x="9955683" y="6767733"/>
              <a:ext cx="1228070" cy="535465"/>
            </a:xfrm>
            <a:prstGeom prst="roundRect">
              <a:avLst>
                <a:gd fmla="val 15448" name="adj"/>
              </a:avLst>
            </a:prstGeom>
            <a:solidFill>
              <a:schemeClr val="lt1"/>
            </a:solidFill>
            <a:ln cap="flat" cmpd="sng" w="12700">
              <a:solidFill>
                <a:srgbClr val="64E5A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tl" dir="27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200" u="none" cap="none" strike="noStrik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### Outro ###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200" u="none" cap="none" strike="noStrik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활용 방안</a:t>
              </a:r>
              <a:endParaRPr b="1" i="0" sz="12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200" u="none" cap="none" strike="noStrik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마무리</a:t>
              </a:r>
              <a:endParaRPr b="1" i="0" sz="12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9955683" y="6767733"/>
              <a:ext cx="344388" cy="344388"/>
            </a:xfrm>
            <a:custGeom>
              <a:rect b="b" l="l" r="r" t="t"/>
              <a:pathLst>
                <a:path extrusionOk="0" h="344388" w="344388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64E5AD"/>
            </a:solidFill>
            <a:ln cap="flat" cmpd="sng" w="12700">
              <a:solidFill>
                <a:srgbClr val="64E5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BDD5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 rot="-3600000">
              <a:off x="9983535" y="6822464"/>
              <a:ext cx="142049" cy="87307"/>
            </a:xfrm>
            <a:custGeom>
              <a:rect b="b" l="l" r="r" t="t"/>
              <a:pathLst>
                <a:path extrusionOk="0" h="160794" w="261614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200" u="none" cap="none" strike="noStrike">
                <a:solidFill>
                  <a:srgbClr val="00BDD5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0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분석을 통한 정리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0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솔루션</a:t>
            </a:r>
            <a:endParaRPr/>
          </a:p>
        </p:txBody>
      </p:sp>
      <p:sp>
        <p:nvSpPr>
          <p:cNvPr id="294" name="Google Shape;294;p20"/>
          <p:cNvSpPr txBox="1"/>
          <p:nvPr/>
        </p:nvSpPr>
        <p:spPr>
          <a:xfrm>
            <a:off x="464897" y="1351508"/>
            <a:ext cx="11262207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카셰어링 이용자 수, 서비스 존, 차량 수 증가 -&gt; 수요의 증가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그에 따른 사고 발생도 증가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연령별 구성비 분석 -&gt; 20대 이용자가 압도적으로 많았음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사고 운전자 분석 -&gt; 20대 이용자가 많았음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면허 취득 기간에 따른 분석 -&gt; 취득 기간 5년 미만 까지는 감소하는 추세를 보임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15년 이상 운전자 사고 비율 압도적으로 많음 -&gt; 부주의로 인한 사고 발생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문제를 해결하기 위한 AI 제시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1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솔루션</a:t>
            </a:r>
            <a:endParaRPr/>
          </a:p>
        </p:txBody>
      </p:sp>
      <p:sp>
        <p:nvSpPr>
          <p:cNvPr id="302" name="Google Shape;302;p21"/>
          <p:cNvSpPr txBox="1"/>
          <p:nvPr/>
        </p:nvSpPr>
        <p:spPr>
          <a:xfrm>
            <a:off x="3022600" y="2319724"/>
            <a:ext cx="6146800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4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“ 사용자의 주행 패턴을 통해 점수를 산출해주는 AI가 어느정도 해결해주지 않을까 ? “ </a:t>
            </a:r>
            <a:endParaRPr sz="1050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모델에 대한 설명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2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설명</a:t>
            </a:r>
            <a:endParaRPr/>
          </a:p>
        </p:txBody>
      </p:sp>
      <p:sp>
        <p:nvSpPr>
          <p:cNvPr id="309" name="Google Shape;309;p22"/>
          <p:cNvSpPr/>
          <p:nvPr/>
        </p:nvSpPr>
        <p:spPr>
          <a:xfrm>
            <a:off x="4407129" y="2267777"/>
            <a:ext cx="2737078" cy="2737078"/>
          </a:xfrm>
          <a:prstGeom prst="donut">
            <a:avLst>
              <a:gd fmla="val 12674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22"/>
          <p:cNvSpPr/>
          <p:nvPr/>
        </p:nvSpPr>
        <p:spPr>
          <a:xfrm>
            <a:off x="4407124" y="2258812"/>
            <a:ext cx="2737078" cy="2737078"/>
          </a:xfrm>
          <a:prstGeom prst="blockArc">
            <a:avLst>
              <a:gd fmla="val 5330236" name="adj1"/>
              <a:gd fmla="val 16224034" name="adj2"/>
              <a:gd fmla="val 12767" name="adj3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 cap="flat" cmpd="sng" w="9525">
            <a:solidFill>
              <a:srgbClr val="64E5A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p22"/>
          <p:cNvSpPr/>
          <p:nvPr/>
        </p:nvSpPr>
        <p:spPr>
          <a:xfrm>
            <a:off x="4683626" y="2730981"/>
            <a:ext cx="2130286" cy="14014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2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p22"/>
          <p:cNvSpPr/>
          <p:nvPr/>
        </p:nvSpPr>
        <p:spPr>
          <a:xfrm>
            <a:off x="5864633" y="1849551"/>
            <a:ext cx="526825" cy="317875"/>
          </a:xfrm>
          <a:prstGeom prst="wedgeRoundRectCallout">
            <a:avLst>
              <a:gd fmla="val -68244" name="adj1"/>
              <a:gd fmla="val 52868" name="adj2"/>
              <a:gd fmla="val 16667" name="adj3"/>
            </a:avLst>
          </a:prstGeom>
          <a:solidFill>
            <a:srgbClr val="53585B"/>
          </a:solidFill>
          <a:ln cap="flat" cmpd="sng" w="19050">
            <a:solidFill>
              <a:srgbClr val="53585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50%</a:t>
            </a:r>
            <a:endParaRPr b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"/>
          <p:cNvSpPr/>
          <p:nvPr/>
        </p:nvSpPr>
        <p:spPr>
          <a:xfrm flipH="1">
            <a:off x="5079110" y="2745167"/>
            <a:ext cx="3472102" cy="207664"/>
          </a:xfrm>
          <a:prstGeom prst="round1Rect">
            <a:avLst>
              <a:gd fmla="val 2111" name="adj"/>
            </a:avLst>
          </a:prstGeom>
          <a:solidFill>
            <a:schemeClr val="lt1"/>
          </a:solidFill>
          <a:ln>
            <a:noFill/>
          </a:ln>
          <a:effectLst>
            <a:outerShdw blurRad="190500" sx="102000" rotWithShape="0" algn="ctr" sy="102000">
              <a:srgbClr val="000000">
                <a:alpha val="666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23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프로그램 작동 방식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3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설명</a:t>
            </a:r>
            <a:endParaRPr/>
          </a:p>
        </p:txBody>
      </p:sp>
      <p:sp>
        <p:nvSpPr>
          <p:cNvPr id="321" name="Google Shape;321;p23"/>
          <p:cNvSpPr/>
          <p:nvPr/>
        </p:nvSpPr>
        <p:spPr>
          <a:xfrm>
            <a:off x="1179991" y="2790210"/>
            <a:ext cx="2859314" cy="1596571"/>
          </a:xfrm>
          <a:prstGeom prst="round1Rect">
            <a:avLst>
              <a:gd fmla="val 22571" name="adj"/>
            </a:avLst>
          </a:prstGeom>
          <a:solidFill>
            <a:schemeClr val="lt1"/>
          </a:solidFill>
          <a:ln cap="flat" cmpd="sng" w="12700">
            <a:solidFill>
              <a:srgbClr val="16E1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23"/>
          <p:cNvSpPr/>
          <p:nvPr/>
        </p:nvSpPr>
        <p:spPr>
          <a:xfrm>
            <a:off x="1349077" y="4707441"/>
            <a:ext cx="2521142" cy="1386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주행 전</a:t>
            </a:r>
            <a:endParaRPr b="1" sz="11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사용자로부터 사전 데이터 입력 받음</a:t>
            </a:r>
            <a:endParaRPr sz="105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입력받은 데이터로 부터 점수 산출</a:t>
            </a:r>
            <a:endParaRPr sz="11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점수 산출은 사전에 정한 기준을 바탕으로 점수 계산</a:t>
            </a:r>
            <a:endParaRPr/>
          </a:p>
        </p:txBody>
      </p:sp>
      <p:sp>
        <p:nvSpPr>
          <p:cNvPr id="323" name="Google Shape;323;p23"/>
          <p:cNvSpPr/>
          <p:nvPr/>
        </p:nvSpPr>
        <p:spPr>
          <a:xfrm>
            <a:off x="3184499" y="1394605"/>
            <a:ext cx="5823002" cy="1026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“ 주행하기 전 사용자 정보 입력 ”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“ 주행하는 동안 주행 상태에 대한 데이터를 추출”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“ 주행 후 최종 데이터를 바탕으로 점수 산출 ”</a:t>
            </a:r>
            <a:endParaRPr/>
          </a:p>
        </p:txBody>
      </p:sp>
      <p:sp>
        <p:nvSpPr>
          <p:cNvPr id="324" name="Google Shape;324;p23"/>
          <p:cNvSpPr/>
          <p:nvPr/>
        </p:nvSpPr>
        <p:spPr>
          <a:xfrm rot="5400000">
            <a:off x="1190596" y="2790209"/>
            <a:ext cx="468085" cy="468085"/>
          </a:xfrm>
          <a:prstGeom prst="rtTriangle">
            <a:avLst/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 cap="flat" cmpd="sng" w="12700">
            <a:solidFill>
              <a:srgbClr val="00EF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3"/>
          <p:cNvSpPr txBox="1"/>
          <p:nvPr/>
        </p:nvSpPr>
        <p:spPr>
          <a:xfrm>
            <a:off x="1229582" y="2829207"/>
            <a:ext cx="156028" cy="234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 b="1"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23"/>
          <p:cNvSpPr/>
          <p:nvPr/>
        </p:nvSpPr>
        <p:spPr>
          <a:xfrm>
            <a:off x="4666343" y="2790210"/>
            <a:ext cx="2859314" cy="1596571"/>
          </a:xfrm>
          <a:prstGeom prst="round1Rect">
            <a:avLst>
              <a:gd fmla="val 22571" name="adj"/>
            </a:avLst>
          </a:prstGeom>
          <a:solidFill>
            <a:schemeClr val="lt1"/>
          </a:solidFill>
          <a:ln cap="flat" cmpd="sng" w="12700">
            <a:solidFill>
              <a:srgbClr val="16E1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23"/>
          <p:cNvSpPr/>
          <p:nvPr/>
        </p:nvSpPr>
        <p:spPr>
          <a:xfrm>
            <a:off x="4835429" y="4707441"/>
            <a:ext cx="2521142" cy="1111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주행 중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주행하는 동안 실시간으로 주행 정보 데이터를 추출</a:t>
            </a:r>
            <a:endParaRPr sz="105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깜박이 횟수와 속도 변화를 카운트</a:t>
            </a:r>
            <a:endParaRPr sz="105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23"/>
          <p:cNvSpPr/>
          <p:nvPr/>
        </p:nvSpPr>
        <p:spPr>
          <a:xfrm rot="5400000">
            <a:off x="4676948" y="2790209"/>
            <a:ext cx="468085" cy="468085"/>
          </a:xfrm>
          <a:prstGeom prst="rtTriangle">
            <a:avLst/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 cap="flat" cmpd="sng" w="12700">
            <a:solidFill>
              <a:srgbClr val="00EF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3"/>
          <p:cNvSpPr txBox="1"/>
          <p:nvPr/>
        </p:nvSpPr>
        <p:spPr>
          <a:xfrm>
            <a:off x="4715932" y="2829207"/>
            <a:ext cx="156028" cy="234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endParaRPr b="1"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23"/>
          <p:cNvSpPr/>
          <p:nvPr/>
        </p:nvSpPr>
        <p:spPr>
          <a:xfrm>
            <a:off x="8152695" y="2790210"/>
            <a:ext cx="2859314" cy="1596571"/>
          </a:xfrm>
          <a:prstGeom prst="round1Rect">
            <a:avLst>
              <a:gd fmla="val 22571" name="adj"/>
            </a:avLst>
          </a:prstGeom>
          <a:solidFill>
            <a:schemeClr val="lt1"/>
          </a:solidFill>
          <a:ln cap="flat" cmpd="sng" w="12700">
            <a:solidFill>
              <a:srgbClr val="16E1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23"/>
          <p:cNvSpPr/>
          <p:nvPr/>
        </p:nvSpPr>
        <p:spPr>
          <a:xfrm>
            <a:off x="8321781" y="4707441"/>
            <a:ext cx="2521142" cy="1353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주행 후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5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주행 전 데이터와 추출된 주행 중 데이터 엑셀로 보유</a:t>
            </a:r>
            <a:endParaRPr sz="105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엑셀 데이터 값을 바탕으로 최종 점수 산출</a:t>
            </a:r>
            <a:endParaRPr sz="105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p23"/>
          <p:cNvSpPr/>
          <p:nvPr/>
        </p:nvSpPr>
        <p:spPr>
          <a:xfrm rot="5400000">
            <a:off x="8163300" y="2790209"/>
            <a:ext cx="468085" cy="468085"/>
          </a:xfrm>
          <a:prstGeom prst="rtTriangle">
            <a:avLst/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 cap="flat" cmpd="sng" w="12700">
            <a:solidFill>
              <a:srgbClr val="00EF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3"/>
          <p:cNvSpPr txBox="1"/>
          <p:nvPr/>
        </p:nvSpPr>
        <p:spPr>
          <a:xfrm>
            <a:off x="8202307" y="2829207"/>
            <a:ext cx="156028" cy="234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</a:t>
            </a:r>
            <a:endParaRPr b="1"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차가 스스로 교통사고를 예방하는 시대가 올까? C-ITS가 이끌 가까운 미래" id="334" name="Google Shape;33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991" y="2784856"/>
            <a:ext cx="2859313" cy="1596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인공지능이 차량 사고를 완전히 종식 시킬 수 있을까? &lt; 기술 &lt; 기사본문 - AI타임스" id="335" name="Google Shape;33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6342" y="2784856"/>
            <a:ext cx="2859315" cy="16025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모빌리티 지능화를 위한 온디바이스 AI 기술의 활용 전략에 대하여 : 한국자동차기자협회" id="336" name="Google Shape;33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31462" y="2785909"/>
            <a:ext cx="2869942" cy="1602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프로그램 코드 설명 – 주행 전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4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설명</a:t>
            </a:r>
            <a:endParaRPr/>
          </a:p>
        </p:txBody>
      </p:sp>
      <p:pic>
        <p:nvPicPr>
          <p:cNvPr descr="텍스트, 폰트, 스크린샷, 디자인이(가) 표시된 사진&#10;&#10;자동 생성된 설명" id="344" name="Google Shape;34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203" y="1094053"/>
            <a:ext cx="5353797" cy="287695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4"/>
          <p:cNvSpPr txBox="1"/>
          <p:nvPr/>
        </p:nvSpPr>
        <p:spPr>
          <a:xfrm>
            <a:off x="6705185" y="1158828"/>
            <a:ext cx="5329980" cy="5170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i="0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## 주석 설명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사용자 입력은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연령대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사고 전적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면허 취득 기간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: 데이터 분석을 바탕으로 얻어낸 결론에서 사고 전적을 추가하여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입력 받도록 함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사고 전적이 있으면 낮은 점수를 얻음 (50%)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: 20대 초반에 가까운 이용자일수록</a:t>
            </a: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낮은 점수를 얻음 (25%)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: 15년 이상 운전자는 부주의 위험성때문에 40점 배점하고,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운전 면허 기간이 짧을 수록 초보 운전에 가깝다 판단하여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낮은 점수 부여 (25%)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*** 사용자로 부터 입력 받는 주행 전 데이터는 총점의 40% 차지하도록 함 ***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주행 전 – main 함수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5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설명</a:t>
            </a:r>
            <a:endParaRPr/>
          </a:p>
        </p:txBody>
      </p:sp>
      <p:pic>
        <p:nvPicPr>
          <p:cNvPr descr="텍스트, 스크린샷, 폰트, 번호이(가) 표시된 사진&#10;&#10;자동 생성된 설명" id="352" name="Google Shape;35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871" y="1157510"/>
            <a:ext cx="5706271" cy="482984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5"/>
          <p:cNvSpPr txBox="1"/>
          <p:nvPr/>
        </p:nvSpPr>
        <p:spPr>
          <a:xfrm>
            <a:off x="6705185" y="1158828"/>
            <a:ext cx="5329980" cy="2154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i="0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## 코드 분석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</a:t>
            </a:r>
            <a:r>
              <a:rPr b="1" lang="ko-KR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질문 객체를 생성하여 첫 번째, 두 번째, 세 번째 질문과 답변을 진행</a:t>
            </a:r>
            <a:endParaRPr b="1" sz="13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잘못된 입력은 다시 입력 받도록 진행</a:t>
            </a:r>
            <a:endParaRPr b="1" sz="13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주행 전 – main 함수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6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설명</a:t>
            </a:r>
            <a:endParaRPr/>
          </a:p>
        </p:txBody>
      </p:sp>
      <p:pic>
        <p:nvPicPr>
          <p:cNvPr descr="텍스트, 스크린샷, 폰트, 번호이(가) 표시된 사진&#10;&#10;자동 생성된 설명" id="360" name="Google Shape;36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030" y="1030359"/>
            <a:ext cx="4934639" cy="548716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6"/>
          <p:cNvSpPr txBox="1"/>
          <p:nvPr/>
        </p:nvSpPr>
        <p:spPr>
          <a:xfrm>
            <a:off x="6096000" y="1158828"/>
            <a:ext cx="5329980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i="0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## 코드 분석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질문과 답변이 끝나면 점수를 반환받아 출력하도록 함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그 후 사용자 정보를 데이터프레임으로 만들어 엑셀 파일로 저장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프로그램 코드 설명 – 주행 전 첫 번째 함수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7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설명</a:t>
            </a:r>
            <a:endParaRPr/>
          </a:p>
        </p:txBody>
      </p:sp>
      <p:pic>
        <p:nvPicPr>
          <p:cNvPr descr="텍스트, 스크린샷, 폰트, 문서이(가) 표시된 사진&#10;&#10;자동 생성된 설명" id="369" name="Google Shape;36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306" y="786588"/>
            <a:ext cx="5715047" cy="582058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7"/>
          <p:cNvSpPr txBox="1"/>
          <p:nvPr/>
        </p:nvSpPr>
        <p:spPr>
          <a:xfrm>
            <a:off x="6096000" y="1158828"/>
            <a:ext cx="5329980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i="0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## 코드 분석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필요한 변수들 초기화 진행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첫 번째 질문 진행 및 첫 번째 질문에 대한 점수 부여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프로그램 코드 설명 – 주행 전 두 번째 &amp; 세 번째 함수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8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설명</a:t>
            </a:r>
            <a:endParaRPr/>
          </a:p>
        </p:txBody>
      </p:sp>
      <p:pic>
        <p:nvPicPr>
          <p:cNvPr descr="텍스트, 스크린샷, 폰트, 번호이(가) 표시된 사진&#10;&#10;자동 생성된 설명" id="377" name="Google Shape;37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180" y="861695"/>
            <a:ext cx="4562067" cy="38122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폰트이(가) 표시된 사진&#10;&#10;자동 생성된 설명" id="378" name="Google Shape;37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1247" y="861695"/>
            <a:ext cx="6825005" cy="486783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8"/>
          <p:cNvSpPr txBox="1"/>
          <p:nvPr/>
        </p:nvSpPr>
        <p:spPr>
          <a:xfrm>
            <a:off x="511871" y="4980642"/>
            <a:ext cx="532998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i="0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## 코드 분석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두 번째 질문과 세 번째 질문도 첫 번째 질문과 동일하게 진행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9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실행 화면 </a:t>
            </a:r>
            <a:endParaRPr/>
          </a:p>
        </p:txBody>
      </p:sp>
      <p:sp>
        <p:nvSpPr>
          <p:cNvPr id="386" name="Google Shape;386;p29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설명</a:t>
            </a:r>
            <a:endParaRPr/>
          </a:p>
        </p:txBody>
      </p:sp>
      <p:pic>
        <p:nvPicPr>
          <p:cNvPr descr="텍스트, 스크린샷, 폰트, 문서이(가) 표시된 사진&#10;&#10;자동 생성된 설명" id="387" name="Google Shape;38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306" y="861695"/>
            <a:ext cx="7211431" cy="4763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폰트, 라인이(가) 표시된 사진&#10;&#10;자동 생성된 설명" id="388" name="Google Shape;38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7074" y="746125"/>
            <a:ext cx="6811326" cy="131463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9"/>
          <p:cNvSpPr txBox="1"/>
          <p:nvPr/>
        </p:nvSpPr>
        <p:spPr>
          <a:xfrm>
            <a:off x="5578420" y="4380007"/>
            <a:ext cx="5329980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i="0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## 실행 화면 설명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 코드 실행 화면 및 엑셀에 저장된 결과</a:t>
            </a:r>
            <a:endParaRPr b="1" i="1"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프로그램과 질문 &amp; 답변 식으로 진행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결과는 엑셀에 저장하여 최종 점수 산출에 데이터가 되도록 함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ko-KR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분석으로 알아본 카셰어링 수요 - 결과</a:t>
            </a:r>
            <a:endParaRPr b="0" i="1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</a:t>
            </a:r>
            <a:endParaRPr b="1" i="0" sz="1100" u="none" cap="none" strike="noStrike">
              <a:solidFill>
                <a:srgbClr val="16E1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4308514" y="2205022"/>
            <a:ext cx="2737078" cy="2737078"/>
          </a:xfrm>
          <a:prstGeom prst="donut">
            <a:avLst>
              <a:gd fmla="val 12674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4290581" y="2205022"/>
            <a:ext cx="2737078" cy="2737078"/>
          </a:xfrm>
          <a:prstGeom prst="blockArc">
            <a:avLst>
              <a:gd fmla="val 16217699" name="adj1"/>
              <a:gd fmla="val 16224034" name="adj2"/>
              <a:gd fmla="val 12767" name="adj3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 cap="flat" cmpd="sng" w="9525">
            <a:solidFill>
              <a:srgbClr val="64E5A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3"/>
          <p:cNvSpPr/>
          <p:nvPr/>
        </p:nvSpPr>
        <p:spPr>
          <a:xfrm>
            <a:off x="4638801" y="2659261"/>
            <a:ext cx="2130286" cy="158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i="0" sz="20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출처 : 도로교통공단</a:t>
            </a:r>
            <a:endParaRPr b="1" i="0" sz="8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5783951" y="1777831"/>
            <a:ext cx="526825" cy="317875"/>
          </a:xfrm>
          <a:prstGeom prst="wedgeRoundRectCallout">
            <a:avLst>
              <a:gd fmla="val -68244" name="adj1"/>
              <a:gd fmla="val 52868" name="adj2"/>
              <a:gd fmla="val 16667" name="adj3"/>
            </a:avLst>
          </a:prstGeom>
          <a:solidFill>
            <a:srgbClr val="53585B"/>
          </a:solidFill>
          <a:ln cap="flat" cmpd="sng" w="19050">
            <a:solidFill>
              <a:srgbClr val="53585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0%</a:t>
            </a:r>
            <a:endParaRPr b="1" i="0" sz="1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0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주행 데이터 기준 선정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0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설명</a:t>
            </a:r>
            <a:endParaRPr/>
          </a:p>
        </p:txBody>
      </p:sp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3885" y="2175251"/>
            <a:ext cx="8104229" cy="2507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프로그램 코드 설명 – 주행 데이터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1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설명</a:t>
            </a:r>
            <a:endParaRPr/>
          </a:p>
        </p:txBody>
      </p:sp>
      <p:pic>
        <p:nvPicPr>
          <p:cNvPr id="404" name="Google Shape;404;p31"/>
          <p:cNvPicPr preferRelativeResize="0"/>
          <p:nvPr/>
        </p:nvPicPr>
        <p:blipFill rotWithShape="1">
          <a:blip r:embed="rId3">
            <a:alphaModFix/>
          </a:blip>
          <a:srcRect b="0" l="0" r="30860" t="0"/>
          <a:stretch/>
        </p:blipFill>
        <p:spPr>
          <a:xfrm>
            <a:off x="291306" y="962524"/>
            <a:ext cx="5373770" cy="5416427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1"/>
          <p:cNvSpPr txBox="1"/>
          <p:nvPr/>
        </p:nvSpPr>
        <p:spPr>
          <a:xfrm>
            <a:off x="5969461" y="762718"/>
            <a:ext cx="532998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i="0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## 코드 분석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데이터프레임 활용을 위한 pandas import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난수 활용을 위한 numpy import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추적을 위해 랜덤 시드 설정</a:t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# 데이터프레임을 위한 빈 리스트 설정</a:t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초기 주행 환경 설정 (시간, 추적 간격)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# 데이터 초기화</a:t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주행 환경 추가 설정 (실생활과 가장 밀접하게 조성)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프로그램 코드 설명 – 주행 데이터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2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설명</a:t>
            </a:r>
            <a:endParaRPr/>
          </a:p>
        </p:txBody>
      </p:sp>
      <p:pic>
        <p:nvPicPr>
          <p:cNvPr id="412" name="Google Shape;41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306" y="861695"/>
            <a:ext cx="5347231" cy="5838497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2"/>
          <p:cNvSpPr txBox="1"/>
          <p:nvPr/>
        </p:nvSpPr>
        <p:spPr>
          <a:xfrm>
            <a:off x="5969460" y="762718"/>
            <a:ext cx="5931233" cy="5139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i="0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## 코드 분석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주어진 초기 주행 환경 설정을 토대로 주행 데이터 기록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난수로 구성하되 국내 도심 주행 환경에 맞게 난수 값 보정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급가속/급감속 횟수 기록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난수 값 추가 보정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깜빡이 등 점멸 횟수 기록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3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프로그램 코드 설명 – 주행 데이터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3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설명</a:t>
            </a:r>
            <a:endParaRPr/>
          </a:p>
        </p:txBody>
      </p:sp>
      <p:sp>
        <p:nvSpPr>
          <p:cNvPr id="420" name="Google Shape;420;p33"/>
          <p:cNvSpPr txBox="1"/>
          <p:nvPr/>
        </p:nvSpPr>
        <p:spPr>
          <a:xfrm>
            <a:off x="6788447" y="4424553"/>
            <a:ext cx="5329980" cy="1877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i="0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## 코드 분석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데이터프레임에 맞는 형식으로 변환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데이터프레임으로 변환 후 엑셀 파일로 내보내기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최종 메시지 출력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1" name="Google Shape;42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305" y="956119"/>
            <a:ext cx="10089005" cy="350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프로그램 코드 설명 – 주행 데이터 실행 결과(엑셀)</a:t>
            </a:r>
            <a:endParaRPr/>
          </a:p>
        </p:txBody>
      </p:sp>
      <p:sp>
        <p:nvSpPr>
          <p:cNvPr id="428" name="Google Shape;428;p34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설명</a:t>
            </a:r>
            <a:endParaRPr/>
          </a:p>
        </p:txBody>
      </p:sp>
      <p:pic>
        <p:nvPicPr>
          <p:cNvPr id="429" name="Google Shape;42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1408233"/>
            <a:ext cx="7772400" cy="42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프로그램 코드 설명 – 최종 분석 코드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5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설명</a:t>
            </a:r>
            <a:endParaRPr/>
          </a:p>
        </p:txBody>
      </p:sp>
      <p:sp>
        <p:nvSpPr>
          <p:cNvPr id="436" name="Google Shape;436;p35"/>
          <p:cNvSpPr txBox="1"/>
          <p:nvPr/>
        </p:nvSpPr>
        <p:spPr>
          <a:xfrm>
            <a:off x="6421822" y="3429000"/>
            <a:ext cx="5654674" cy="2985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## 코드 분석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데이터프레임 활용을 위한 pandas import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# 미리 생성된 주행 데이터 엑셀 불러오기</a:t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# 기본 점수 할당 및 감점 기준에 의거하여 점수 산출</a:t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# 미리 생성된 운전자 점수 엑셀 불러오기</a:t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주행 점수와 운전자 점수 평균 산출</a:t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# 하나의 데이터로 통합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7" name="Google Shape;43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306" y="906364"/>
            <a:ext cx="9120200" cy="5188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프로그램 코드 설명 – 최종 분석 코드 실행 결과(엑셀)</a:t>
            </a:r>
            <a:endParaRPr/>
          </a:p>
        </p:txBody>
      </p:sp>
      <p:sp>
        <p:nvSpPr>
          <p:cNvPr id="444" name="Google Shape;444;p36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설명</a:t>
            </a:r>
            <a:endParaRPr/>
          </a:p>
        </p:txBody>
      </p:sp>
      <p:pic>
        <p:nvPicPr>
          <p:cNvPr descr="A screenshot of a computer&#10;&#10;Description automatically generated" id="445" name="Google Shape;44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471" y="2468060"/>
            <a:ext cx="11845057" cy="1921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해당 프로젝트 AI 모델 활용 방안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7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설명</a:t>
            </a:r>
            <a:endParaRPr/>
          </a:p>
        </p:txBody>
      </p:sp>
      <p:sp>
        <p:nvSpPr>
          <p:cNvPr id="452" name="Google Shape;452;p37"/>
          <p:cNvSpPr/>
          <p:nvPr/>
        </p:nvSpPr>
        <p:spPr>
          <a:xfrm>
            <a:off x="4407129" y="2267777"/>
            <a:ext cx="2737078" cy="2737078"/>
          </a:xfrm>
          <a:prstGeom prst="donut">
            <a:avLst>
              <a:gd fmla="val 12674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37"/>
          <p:cNvSpPr/>
          <p:nvPr/>
        </p:nvSpPr>
        <p:spPr>
          <a:xfrm>
            <a:off x="4407124" y="2258812"/>
            <a:ext cx="2737078" cy="2737078"/>
          </a:xfrm>
          <a:prstGeom prst="blockArc">
            <a:avLst>
              <a:gd fmla="val 21527522" name="adj1"/>
              <a:gd fmla="val 16224034" name="adj2"/>
              <a:gd fmla="val 12767" name="adj3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 cap="flat" cmpd="sng" w="9525">
            <a:solidFill>
              <a:srgbClr val="64E5A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p37"/>
          <p:cNvSpPr/>
          <p:nvPr/>
        </p:nvSpPr>
        <p:spPr>
          <a:xfrm>
            <a:off x="4683626" y="2570723"/>
            <a:ext cx="2130286" cy="2047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2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 및 활용방안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37"/>
          <p:cNvSpPr/>
          <p:nvPr/>
        </p:nvSpPr>
        <p:spPr>
          <a:xfrm>
            <a:off x="5864633" y="1849551"/>
            <a:ext cx="526825" cy="317875"/>
          </a:xfrm>
          <a:prstGeom prst="wedgeRoundRectCallout">
            <a:avLst>
              <a:gd fmla="val -68244" name="adj1"/>
              <a:gd fmla="val 52868" name="adj2"/>
              <a:gd fmla="val 16667" name="adj3"/>
            </a:avLst>
          </a:prstGeom>
          <a:solidFill>
            <a:srgbClr val="53585B"/>
          </a:solidFill>
          <a:ln cap="flat" cmpd="sng" w="19050">
            <a:solidFill>
              <a:srgbClr val="53585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75%</a:t>
            </a:r>
            <a:endParaRPr b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8"/>
          <p:cNvSpPr/>
          <p:nvPr/>
        </p:nvSpPr>
        <p:spPr>
          <a:xfrm flipH="1">
            <a:off x="291306" y="250825"/>
            <a:ext cx="11609388" cy="6381750"/>
          </a:xfrm>
          <a:prstGeom prst="round1Rect">
            <a:avLst>
              <a:gd fmla="val 2111" name="adj"/>
            </a:avLst>
          </a:prstGeom>
          <a:solidFill>
            <a:schemeClr val="lt1"/>
          </a:solidFill>
          <a:ln>
            <a:noFill/>
          </a:ln>
          <a:effectLst>
            <a:outerShdw blurRad="190500" sx="102000" rotWithShape="0" algn="ctr" sy="102000">
              <a:srgbClr val="000000">
                <a:alpha val="666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38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해당 프로젝트 AI 모델 활용 방안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8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1" sz="1100">
              <a:solidFill>
                <a:srgbClr val="16E1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p38"/>
          <p:cNvSpPr/>
          <p:nvPr/>
        </p:nvSpPr>
        <p:spPr>
          <a:xfrm>
            <a:off x="1011829" y="2790210"/>
            <a:ext cx="2859314" cy="1596571"/>
          </a:xfrm>
          <a:prstGeom prst="round1Rect">
            <a:avLst>
              <a:gd fmla="val 22571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16E1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p38"/>
          <p:cNvSpPr/>
          <p:nvPr/>
        </p:nvSpPr>
        <p:spPr>
          <a:xfrm>
            <a:off x="1180915" y="4707441"/>
            <a:ext cx="2521142" cy="6567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보험료 차등 적용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미숙 운전자에게 추가 비용 적용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38"/>
          <p:cNvSpPr/>
          <p:nvPr/>
        </p:nvSpPr>
        <p:spPr>
          <a:xfrm>
            <a:off x="3184499" y="1394605"/>
            <a:ext cx="5823002" cy="783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카셰어링 업계 리스크 감소 기대</a:t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인센티브/패널티 부과 등으로 인한 긍정적 효과 기대 </a:t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p38"/>
          <p:cNvSpPr/>
          <p:nvPr/>
        </p:nvSpPr>
        <p:spPr>
          <a:xfrm rot="5400000">
            <a:off x="1022434" y="2790209"/>
            <a:ext cx="468085" cy="468085"/>
          </a:xfrm>
          <a:prstGeom prst="rtTriangle">
            <a:avLst/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 cap="flat" cmpd="sng" w="12700">
            <a:solidFill>
              <a:srgbClr val="00EF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8"/>
          <p:cNvSpPr txBox="1"/>
          <p:nvPr/>
        </p:nvSpPr>
        <p:spPr>
          <a:xfrm>
            <a:off x="1061432" y="2829207"/>
            <a:ext cx="156028" cy="234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 b="1"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38"/>
          <p:cNvSpPr/>
          <p:nvPr/>
        </p:nvSpPr>
        <p:spPr>
          <a:xfrm>
            <a:off x="4666343" y="2790210"/>
            <a:ext cx="2859314" cy="1596571"/>
          </a:xfrm>
          <a:prstGeom prst="round1Rect">
            <a:avLst>
              <a:gd fmla="val 22571" name="adj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16E1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p38"/>
          <p:cNvSpPr/>
          <p:nvPr/>
        </p:nvSpPr>
        <p:spPr>
          <a:xfrm>
            <a:off x="4540804" y="4706248"/>
            <a:ext cx="3110392" cy="6567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고급/신차 우선 배차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숙련된(점수가 높은) 운전자 인센티브 제공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p38"/>
          <p:cNvSpPr/>
          <p:nvPr/>
        </p:nvSpPr>
        <p:spPr>
          <a:xfrm rot="5400000">
            <a:off x="4676948" y="2790209"/>
            <a:ext cx="468085" cy="468085"/>
          </a:xfrm>
          <a:prstGeom prst="rtTriangle">
            <a:avLst/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 cap="flat" cmpd="sng" w="12700">
            <a:solidFill>
              <a:srgbClr val="00EF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/>
        </p:nvSpPr>
        <p:spPr>
          <a:xfrm>
            <a:off x="4715932" y="2829207"/>
            <a:ext cx="156028" cy="234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endParaRPr b="1"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2" name="Google Shape;472;p38"/>
          <p:cNvSpPr/>
          <p:nvPr/>
        </p:nvSpPr>
        <p:spPr>
          <a:xfrm>
            <a:off x="8383919" y="2790210"/>
            <a:ext cx="2859314" cy="1596571"/>
          </a:xfrm>
          <a:prstGeom prst="round1Rect">
            <a:avLst>
              <a:gd fmla="val 22571" name="adj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16E1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p38"/>
          <p:cNvSpPr/>
          <p:nvPr/>
        </p:nvSpPr>
        <p:spPr>
          <a:xfrm>
            <a:off x="7983405" y="4706248"/>
            <a:ext cx="3578913" cy="6567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안전운전 캠페인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개개인 맞춤형 제안으로 더욱 안전한 도로 만들기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p38"/>
          <p:cNvSpPr/>
          <p:nvPr/>
        </p:nvSpPr>
        <p:spPr>
          <a:xfrm rot="5400000">
            <a:off x="8384016" y="2790209"/>
            <a:ext cx="468085" cy="468085"/>
          </a:xfrm>
          <a:prstGeom prst="rtTriangle">
            <a:avLst/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 cap="flat" cmpd="sng" w="12700">
            <a:solidFill>
              <a:srgbClr val="00EF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8"/>
          <p:cNvSpPr txBox="1"/>
          <p:nvPr/>
        </p:nvSpPr>
        <p:spPr>
          <a:xfrm>
            <a:off x="8423007" y="2829207"/>
            <a:ext cx="156028" cy="234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</a:t>
            </a:r>
            <a:endParaRPr b="1"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9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마무리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9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마무리</a:t>
            </a:r>
            <a:endParaRPr/>
          </a:p>
        </p:txBody>
      </p:sp>
      <p:sp>
        <p:nvSpPr>
          <p:cNvPr id="482" name="Google Shape;482;p39"/>
          <p:cNvSpPr/>
          <p:nvPr/>
        </p:nvSpPr>
        <p:spPr>
          <a:xfrm>
            <a:off x="4407129" y="2267777"/>
            <a:ext cx="2737078" cy="2737078"/>
          </a:xfrm>
          <a:prstGeom prst="donut">
            <a:avLst>
              <a:gd fmla="val 12674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3" name="Google Shape;483;p39"/>
          <p:cNvSpPr/>
          <p:nvPr/>
        </p:nvSpPr>
        <p:spPr>
          <a:xfrm>
            <a:off x="4407124" y="2258812"/>
            <a:ext cx="2737078" cy="2737078"/>
          </a:xfrm>
          <a:prstGeom prst="blockArc">
            <a:avLst>
              <a:gd fmla="val 16353324" name="adj1"/>
              <a:gd fmla="val 16224034" name="adj2"/>
              <a:gd fmla="val 12767" name="adj3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 cap="flat" cmpd="sng" w="9525">
            <a:solidFill>
              <a:srgbClr val="64E5A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p39"/>
          <p:cNvSpPr/>
          <p:nvPr/>
        </p:nvSpPr>
        <p:spPr>
          <a:xfrm>
            <a:off x="4702480" y="2796970"/>
            <a:ext cx="2130286" cy="14014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2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p39"/>
          <p:cNvSpPr/>
          <p:nvPr/>
        </p:nvSpPr>
        <p:spPr>
          <a:xfrm>
            <a:off x="5864633" y="1849551"/>
            <a:ext cx="526825" cy="317875"/>
          </a:xfrm>
          <a:prstGeom prst="wedgeRoundRectCallout">
            <a:avLst>
              <a:gd fmla="val -68244" name="adj1"/>
              <a:gd fmla="val 52868" name="adj2"/>
              <a:gd fmla="val 16667" name="adj3"/>
            </a:avLst>
          </a:prstGeom>
          <a:solidFill>
            <a:srgbClr val="53585B"/>
          </a:solidFill>
          <a:ln cap="flat" cmpd="sng" w="19050">
            <a:solidFill>
              <a:srgbClr val="53585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100%</a:t>
            </a:r>
            <a:endParaRPr b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ko-KR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카셰어링의 개념</a:t>
            </a:r>
            <a:endParaRPr b="0" i="1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</a:t>
            </a:r>
            <a:endParaRPr b="1" i="0" sz="1100" u="none" cap="none" strike="noStrike">
              <a:solidFill>
                <a:srgbClr val="16E1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차량, 바퀴, 육상 차량, 타이어이(가) 표시된 사진&#10;&#10;자동 생성된 설명" id="141" name="Google Shape;1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852" y="945960"/>
            <a:ext cx="4572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차량, 육상 차량, 스크린샷, 바퀴이(가) 표시된 사진&#10;&#10;자동 생성된 설명" id="142" name="Google Shape;14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095" y="3919030"/>
            <a:ext cx="4309530" cy="281615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4"/>
          <p:cNvSpPr txBox="1"/>
          <p:nvPr/>
        </p:nvSpPr>
        <p:spPr>
          <a:xfrm>
            <a:off x="4931417" y="1147445"/>
            <a:ext cx="6096000" cy="6432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i="0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카셰어링</a:t>
            </a:r>
            <a:r>
              <a:rPr b="1" lang="ko-KR" sz="2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(Car Sharing)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자동차를 시간 단위로 여러 사람이 나눠 쓰는 것</a:t>
            </a:r>
            <a:endParaRPr b="1" i="0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시내 곳곳에 위치한 무인 거점을 통해 자동차 대여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지정된 거점에 반납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* </a:t>
            </a:r>
            <a:r>
              <a:rPr b="1" i="0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렌터카와의 차이점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거주지 근처에 ‘Service Zone’ 존재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인증된 회원이라면 누구나 쉽게 대여 가능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분석으로 알아본 카셰어링 수요 - 코드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</a:t>
            </a:r>
            <a:endParaRPr b="1" sz="1100">
              <a:solidFill>
                <a:srgbClr val="16E1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폰트이(가) 표시된 사진&#10;&#10;자동 생성된 설명" id="151" name="Google Shape;15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781" y="968060"/>
            <a:ext cx="6176169" cy="32324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폰트이(가) 표시된 사진&#10;&#10;자동 생성된 설명" id="152" name="Google Shape;15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781" y="4169226"/>
            <a:ext cx="6176169" cy="2698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 txBox="1"/>
          <p:nvPr/>
        </p:nvSpPr>
        <p:spPr>
          <a:xfrm>
            <a:off x="6588767" y="952961"/>
            <a:ext cx="6096000" cy="5447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i="0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## 코드 설명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Pandas와 matplotlib.plt를 불러와 데이터 가공 및 시각화 시작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열 이름을 변경하는 데이터 전처리 진행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이용자 수, 차량 수, 서비스 존 수에 대한 시각화 진행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3개의 객체를 하나의 캔버스에 담기 위해 2x2 서브 플롯 생성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선 그래프를 통한 데이터 시각화 진행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분석으로 알아본 카셰어링 수요 - 결과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</a:t>
            </a:r>
            <a:endParaRPr b="1" sz="1100">
              <a:solidFill>
                <a:srgbClr val="16E1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그래프, 라인, 스크린샷, 도표이(가) 표시된 사진&#10;&#10;자동 생성된 설명" id="160" name="Google Shape;16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503" y="965520"/>
            <a:ext cx="6555618" cy="26492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도표, 그래프, 라인이(가) 표시된 사진&#10;&#10;자동 생성된 설명" id="161" name="Google Shape;16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614738"/>
            <a:ext cx="4330466" cy="22777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그래프, 라인이(가) 표시된 사진&#10;&#10;자동 생성된 설명" id="162" name="Google Shape;16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0442" y="3615587"/>
            <a:ext cx="4330466" cy="227689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"/>
          <p:cNvSpPr txBox="1"/>
          <p:nvPr/>
        </p:nvSpPr>
        <p:spPr>
          <a:xfrm>
            <a:off x="6495350" y="890915"/>
            <a:ext cx="6096000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i="0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## 시각화 결과 분석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시간에 따른 이용자 수, 서비스 존, 공유차량 수가 증가함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카셰어링에 대한 수요와 공급이 증가했다는 것을 알 수 있음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 선 그래프 선택 이유 : 시간에 따른 변화를 가장 잘 보여주겠다		    판단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카셰어링 문제 제시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 제시</a:t>
            </a:r>
            <a:endParaRPr/>
          </a:p>
        </p:txBody>
      </p:sp>
      <p:sp>
        <p:nvSpPr>
          <p:cNvPr id="170" name="Google Shape;170;p7"/>
          <p:cNvSpPr/>
          <p:nvPr/>
        </p:nvSpPr>
        <p:spPr>
          <a:xfrm>
            <a:off x="4407129" y="2267777"/>
            <a:ext cx="2737078" cy="2737078"/>
          </a:xfrm>
          <a:prstGeom prst="donut">
            <a:avLst>
              <a:gd fmla="val 12674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4407124" y="2258812"/>
            <a:ext cx="2737078" cy="2737078"/>
          </a:xfrm>
          <a:prstGeom prst="blockArc">
            <a:avLst>
              <a:gd fmla="val 10705976" name="adj1"/>
              <a:gd fmla="val 16224034" name="adj2"/>
              <a:gd fmla="val 12767" name="adj3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 cap="flat" cmpd="sng" w="9525">
            <a:solidFill>
              <a:srgbClr val="64E5A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4683626" y="2730981"/>
            <a:ext cx="2130286" cy="14014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2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 제시</a:t>
            </a:r>
            <a:endParaRPr b="1" sz="2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5864633" y="1849551"/>
            <a:ext cx="526825" cy="317875"/>
          </a:xfrm>
          <a:prstGeom prst="wedgeRoundRectCallout">
            <a:avLst>
              <a:gd fmla="val -68244" name="adj1"/>
              <a:gd fmla="val 52868" name="adj2"/>
              <a:gd fmla="val 16667" name="adj3"/>
            </a:avLst>
          </a:prstGeom>
          <a:solidFill>
            <a:srgbClr val="53585B"/>
          </a:solidFill>
          <a:ln cap="flat" cmpd="sng" w="19050">
            <a:solidFill>
              <a:srgbClr val="53585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25%</a:t>
            </a:r>
            <a:endParaRPr b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카셰어링 사고 통계 분석 - 코드</a:t>
            </a:r>
            <a:endParaRPr i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 제시</a:t>
            </a:r>
            <a:endParaRPr/>
          </a:p>
        </p:txBody>
      </p:sp>
      <p:pic>
        <p:nvPicPr>
          <p:cNvPr descr="텍스트, 스크린샷, 폰트, 문서이(가) 표시된 사진&#10;&#10;자동 생성된 설명" id="181" name="Google Shape;18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365" y="861695"/>
            <a:ext cx="5709635" cy="594040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8"/>
          <p:cNvSpPr txBox="1"/>
          <p:nvPr/>
        </p:nvSpPr>
        <p:spPr>
          <a:xfrm>
            <a:off x="6298126" y="920621"/>
            <a:ext cx="5893874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i="0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## 코드 분석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사고건수, 부상자 수, 사망자 수 열들을 선택하여 각각의 데이터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프레임 제작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수요 데이터 분석과는 다르게 bar() 을 이용한 시각화 이용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/>
          <p:nvPr/>
        </p:nvSpPr>
        <p:spPr>
          <a:xfrm flipH="1">
            <a:off x="291306" y="250825"/>
            <a:ext cx="11609388" cy="495300"/>
          </a:xfrm>
          <a:prstGeom prst="round1Rect">
            <a:avLst>
              <a:gd fmla="val 31319" name="adj"/>
            </a:avLst>
          </a:prstGeom>
          <a:gradFill>
            <a:gsLst>
              <a:gs pos="0">
                <a:srgbClr val="64E5AD"/>
              </a:gs>
              <a:gs pos="100000">
                <a:srgbClr val="16E1F0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카셰어링 사고 통계 분석 - 시각화 </a:t>
            </a:r>
            <a:endParaRPr/>
          </a:p>
        </p:txBody>
      </p:sp>
      <p:sp>
        <p:nvSpPr>
          <p:cNvPr id="188" name="Google Shape;188;p9"/>
          <p:cNvSpPr/>
          <p:nvPr/>
        </p:nvSpPr>
        <p:spPr>
          <a:xfrm>
            <a:off x="511871" y="366395"/>
            <a:ext cx="1005779" cy="26416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16E1F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 제시</a:t>
            </a:r>
            <a:endParaRPr/>
          </a:p>
        </p:txBody>
      </p:sp>
      <p:pic>
        <p:nvPicPr>
          <p:cNvPr descr="텍스트, 스크린샷, 그래프, 도표이(가) 표시된 사진&#10;&#10;자동 생성된 설명" id="189" name="Google Shape;18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0683" y="861695"/>
            <a:ext cx="12192000" cy="417507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9"/>
          <p:cNvSpPr txBox="1"/>
          <p:nvPr/>
        </p:nvSpPr>
        <p:spPr>
          <a:xfrm>
            <a:off x="775867" y="4993029"/>
            <a:ext cx="5893874" cy="418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i="0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## 시각화 결과 분석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2개년 단위로 사고 건 수와 부상자 수는 증가하였음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사망자 수는 2019년에 감소하였지만, 2021년 2배 이상 증가</a:t>
            </a:r>
            <a:endParaRPr b="1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9"/>
          <p:cNvSpPr txBox="1"/>
          <p:nvPr/>
        </p:nvSpPr>
        <p:spPr>
          <a:xfrm>
            <a:off x="6298126" y="4720114"/>
            <a:ext cx="5893874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 Bar 그래프 선정 이유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시간에 따른 변화를 보여주기보다 해당 년도에 발생한 사건의 추세를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보여주기에 Bar 그래프가 직관적으로 잘 들어온다고 판단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53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2023-10-24T01:40:52Z</dcterms:created>
  <dc:creator>Microsoft 계정</dc:creator>
</cp:coreProperties>
</file>